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</p:sldIdLst>
  <p:sldSz cx="10692000" cy="7560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7" Type="http://schemas.openxmlformats.org/officeDocument/2006/relationships/slide" Target="slides/slide1.xml"/><Relationship Id="rId6" Type="http://schemas.openxmlformats.org/officeDocument/2006/relationships/tableStyles" Target="tableStyles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2" Type="http://schemas.openxmlformats.org/officeDocument/2006/relationships/slide" Target="slides/slide6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8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Relationship Id="rId9" Type="http://schemas.openxmlformats.org/officeDocument/2006/relationships/slideLayout" Target="../slideLayouts/slideLayout9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3" Type="http://schemas.openxmlformats.org/officeDocument/2006/relationships/image" Target="../media/image2.png"/><Relationship Id="rId2" Type="http://schemas.openxmlformats.org/officeDocument/2006/relationships/image" Target="../media/image1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5900400" y="601200"/>
            <a:ext cx="4215600" cy="2437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3200" b="1">
                <a:solidFill>
                  <a:srgbClr val="D96525"/>
                </a:solidFill>
                <a:latin typeface="Trebuchet MS"/>
              </a:defRPr>
            </a:pPr>
            <a:r>
              <a:t>Pesquisa de satisfação do cliente do Hopital Aliança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153999" y="4014000"/>
            <a:ext cx="1918800" cy="640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D96525"/>
                </a:solidFill>
                <a:latin typeface="Trebuchet MS"/>
              </a:defRPr>
            </a:pPr>
            <a:r>
              <a:t>Junho de 2018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72800" y="5374800"/>
            <a:ext cx="4359600" cy="9576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3000" b="1">
                <a:solidFill>
                  <a:srgbClr val="1E637F"/>
                </a:solidFill>
                <a:latin typeface="Trebuchet MS"/>
              </a:defRPr>
            </a:pPr>
            <a:r>
              <a:t>Relatório de resultados</a:t>
            </a:r>
          </a:p>
        </p:txBody>
      </p:sp>
      <p:pic>
        <p:nvPicPr>
          <p:cNvPr id="5" name="Picture 4" descr="img-log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600" y="648000"/>
            <a:ext cx="5169600" cy="3405600"/>
          </a:xfrm>
          <a:prstGeom prst="rect">
            <a:avLst/>
          </a:prstGeom>
        </p:spPr>
      </p:pic>
      <p:pic>
        <p:nvPicPr>
          <p:cNvPr id="6" name="Picture 5" descr="iq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000" y="4917600"/>
            <a:ext cx="2340000" cy="943200"/>
          </a:xfrm>
          <a:prstGeom prst="rect">
            <a:avLst/>
          </a:prstGeom>
        </p:spPr>
      </p:pic>
      <p:pic>
        <p:nvPicPr>
          <p:cNvPr id="7" name="Picture 6" descr="wert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9200" y="6138000"/>
            <a:ext cx="1915200" cy="74160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543600" y="4636800"/>
            <a:ext cx="7200000" cy="18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9" name="Oval 8"/>
          <p:cNvSpPr/>
          <p:nvPr/>
        </p:nvSpPr>
        <p:spPr>
          <a:xfrm>
            <a:off x="543600" y="6930000"/>
            <a:ext cx="7200000" cy="18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2538000" y="251999"/>
            <a:ext cx="7801200" cy="288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1100" b="1">
                <a:solidFill>
                  <a:srgbClr val="1E637F"/>
                </a:solidFill>
                <a:latin typeface="Trebuchet MS"/>
              </a:defRPr>
            </a:pPr>
            <a:r>
              <a:t>Pesquisa de satisfação do cliente do Hopital Aliança - junho de 2018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54400" y="748800"/>
            <a:ext cx="3070800" cy="2736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200" b="1">
                <a:solidFill>
                  <a:srgbClr val="1E637F"/>
                </a:solidFill>
                <a:latin typeface="Trebuchet MS"/>
              </a:defRPr>
            </a:pPr>
            <a:r>
              <a:t>Perfil dos Respondentes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8000" y="1234800"/>
            <a:ext cx="9864000" cy="212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200" b="1">
                <a:solidFill>
                  <a:srgbClr val="1E637F"/>
                </a:solidFill>
                <a:latin typeface="Trebuchet MS"/>
              </a:defRPr>
            </a:pPr>
            <a:r>
              <a:t>Segmentação por Todos os serviços</a:t>
            </a:r>
          </a:p>
        </p:txBody>
      </p:sp>
      <p:sp>
        <p:nvSpPr>
          <p:cNvPr id="5" name="Oval 4"/>
          <p:cNvSpPr/>
          <p:nvPr/>
        </p:nvSpPr>
        <p:spPr>
          <a:xfrm>
            <a:off x="180000" y="540000"/>
            <a:ext cx="10260000" cy="18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pic>
        <p:nvPicPr>
          <p:cNvPr id="6" name="Picture 5" descr="donut_char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000" y="2520000"/>
            <a:ext cx="3420000" cy="2160000"/>
          </a:xfrm>
          <a:prstGeom prst="rect">
            <a:avLst/>
          </a:prstGeom>
        </p:spPr>
      </p:pic>
      <p:pic>
        <p:nvPicPr>
          <p:cNvPr id="7" name="Picture 6" descr="donut_char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0000" y="2520000"/>
            <a:ext cx="3420000" cy="2160000"/>
          </a:xfrm>
          <a:prstGeom prst="rect">
            <a:avLst/>
          </a:prstGeom>
        </p:spPr>
      </p:pic>
      <p:pic>
        <p:nvPicPr>
          <p:cNvPr id="8" name="Picture 7" descr="donut_char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0000" y="2520000"/>
            <a:ext cx="3420000" cy="2160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2538000" y="251999"/>
            <a:ext cx="7801200" cy="288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1100" b="1">
                <a:solidFill>
                  <a:srgbClr val="1E637F"/>
                </a:solidFill>
                <a:latin typeface="Trebuchet MS"/>
              </a:defRPr>
            </a:pPr>
            <a:r>
              <a:t>Pesquisa de satisfação do cliente do Hopital Aliança - junho de 2018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54400" y="748800"/>
            <a:ext cx="3070800" cy="2736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200" b="1">
                <a:solidFill>
                  <a:srgbClr val="1E637F"/>
                </a:solidFill>
                <a:latin typeface="Trebuchet MS"/>
              </a:defRPr>
            </a:pPr>
            <a:r>
              <a:t>Perfil dos Respondentes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8000" y="1234800"/>
            <a:ext cx="9864000" cy="212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200" b="1">
                <a:solidFill>
                  <a:srgbClr val="1E637F"/>
                </a:solidFill>
                <a:latin typeface="Trebuchet MS"/>
              </a:defRPr>
            </a:pPr>
            <a:r>
              <a:t>Segmentação por Internação</a:t>
            </a:r>
          </a:p>
        </p:txBody>
      </p:sp>
      <p:sp>
        <p:nvSpPr>
          <p:cNvPr id="5" name="Oval 4"/>
          <p:cNvSpPr/>
          <p:nvPr/>
        </p:nvSpPr>
        <p:spPr>
          <a:xfrm>
            <a:off x="180000" y="540000"/>
            <a:ext cx="10260000" cy="18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pic>
        <p:nvPicPr>
          <p:cNvPr id="6" name="Picture 5" descr="donut_char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000" y="2520000"/>
            <a:ext cx="3420000" cy="2160000"/>
          </a:xfrm>
          <a:prstGeom prst="rect">
            <a:avLst/>
          </a:prstGeom>
        </p:spPr>
      </p:pic>
      <p:pic>
        <p:nvPicPr>
          <p:cNvPr id="7" name="Picture 6" descr="donut_char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0000" y="2520000"/>
            <a:ext cx="3420000" cy="2160000"/>
          </a:xfrm>
          <a:prstGeom prst="rect">
            <a:avLst/>
          </a:prstGeom>
        </p:spPr>
      </p:pic>
      <p:pic>
        <p:nvPicPr>
          <p:cNvPr id="8" name="Picture 7" descr="donut_char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0000" y="2520000"/>
            <a:ext cx="3420000" cy="2160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2538000" y="251999"/>
            <a:ext cx="7801200" cy="288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1100" b="1">
                <a:solidFill>
                  <a:srgbClr val="1E637F"/>
                </a:solidFill>
                <a:latin typeface="Trebuchet MS"/>
              </a:defRPr>
            </a:pPr>
            <a:r>
              <a:t>Pesquisa de satisfação do cliente do Hopital Aliança - junho de 2018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54400" y="748800"/>
            <a:ext cx="3070800" cy="2736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200" b="1">
                <a:solidFill>
                  <a:srgbClr val="1E637F"/>
                </a:solidFill>
                <a:latin typeface="Trebuchet MS"/>
              </a:defRPr>
            </a:pPr>
            <a:r>
              <a:t>Perfil dos Respondentes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8000" y="1234800"/>
            <a:ext cx="9864000" cy="212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200" b="1">
                <a:solidFill>
                  <a:srgbClr val="1E637F"/>
                </a:solidFill>
                <a:latin typeface="Trebuchet MS"/>
              </a:defRPr>
            </a:pPr>
            <a:r>
              <a:t>Segmentação por Unidades Clínicas de Internação</a:t>
            </a:r>
          </a:p>
        </p:txBody>
      </p:sp>
      <p:sp>
        <p:nvSpPr>
          <p:cNvPr id="5" name="Oval 4"/>
          <p:cNvSpPr/>
          <p:nvPr/>
        </p:nvSpPr>
        <p:spPr>
          <a:xfrm>
            <a:off x="180000" y="540000"/>
            <a:ext cx="10260000" cy="18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pic>
        <p:nvPicPr>
          <p:cNvPr id="6" name="Picture 5" descr="donut_char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000" y="2520000"/>
            <a:ext cx="3420000" cy="2160000"/>
          </a:xfrm>
          <a:prstGeom prst="rect">
            <a:avLst/>
          </a:prstGeom>
        </p:spPr>
      </p:pic>
      <p:pic>
        <p:nvPicPr>
          <p:cNvPr id="7" name="Picture 6" descr="donut_char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0000" y="2520000"/>
            <a:ext cx="3420000" cy="2160000"/>
          </a:xfrm>
          <a:prstGeom prst="rect">
            <a:avLst/>
          </a:prstGeom>
        </p:spPr>
      </p:pic>
      <p:pic>
        <p:nvPicPr>
          <p:cNvPr id="8" name="Picture 7" descr="donut_char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0000" y="2520000"/>
            <a:ext cx="3420000" cy="2160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2538000" y="251999"/>
            <a:ext cx="7801200" cy="288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1100" b="1">
                <a:solidFill>
                  <a:srgbClr val="1E637F"/>
                </a:solidFill>
                <a:latin typeface="Trebuchet MS"/>
              </a:defRPr>
            </a:pPr>
            <a:r>
              <a:t>Pesquisa de satisfação do cliente do Hopital Aliança - junho de 2018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54400" y="748800"/>
            <a:ext cx="3070800" cy="2736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200" b="1">
                <a:solidFill>
                  <a:srgbClr val="1E637F"/>
                </a:solidFill>
                <a:latin typeface="Trebuchet MS"/>
              </a:defRPr>
            </a:pPr>
            <a:r>
              <a:t>Perfil dos Respondentes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8000" y="1234800"/>
            <a:ext cx="9864000" cy="212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200" b="1">
                <a:solidFill>
                  <a:srgbClr val="1E637F"/>
                </a:solidFill>
                <a:latin typeface="Trebuchet MS"/>
              </a:defRPr>
            </a:pPr>
            <a:r>
              <a:t>Segmentação por Clínica Médica Cirúrgica 1</a:t>
            </a:r>
          </a:p>
        </p:txBody>
      </p:sp>
      <p:sp>
        <p:nvSpPr>
          <p:cNvPr id="5" name="Oval 4"/>
          <p:cNvSpPr/>
          <p:nvPr/>
        </p:nvSpPr>
        <p:spPr>
          <a:xfrm>
            <a:off x="180000" y="540000"/>
            <a:ext cx="10260000" cy="18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pic>
        <p:nvPicPr>
          <p:cNvPr id="6" name="Picture 5" descr="donut_char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000" y="2520000"/>
            <a:ext cx="3420000" cy="2160000"/>
          </a:xfrm>
          <a:prstGeom prst="rect">
            <a:avLst/>
          </a:prstGeom>
        </p:spPr>
      </p:pic>
      <p:pic>
        <p:nvPicPr>
          <p:cNvPr id="7" name="Picture 6" descr="donut_char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0000" y="2520000"/>
            <a:ext cx="3420000" cy="2160000"/>
          </a:xfrm>
          <a:prstGeom prst="rect">
            <a:avLst/>
          </a:prstGeom>
        </p:spPr>
      </p:pic>
      <p:pic>
        <p:nvPicPr>
          <p:cNvPr id="8" name="Picture 7" descr="donut_char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0000" y="2520000"/>
            <a:ext cx="3420000" cy="2160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2538000" y="251999"/>
            <a:ext cx="7801200" cy="288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1100" b="1">
                <a:solidFill>
                  <a:srgbClr val="1E637F"/>
                </a:solidFill>
                <a:latin typeface="Trebuchet MS"/>
              </a:defRPr>
            </a:pPr>
            <a:r>
              <a:t>Pesquisa de satisfação do cliente do Hopital Aliança - junho de 2018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54400" y="748800"/>
            <a:ext cx="3070800" cy="2736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200" b="1">
                <a:solidFill>
                  <a:srgbClr val="1E637F"/>
                </a:solidFill>
                <a:latin typeface="Trebuchet MS"/>
              </a:defRPr>
            </a:pPr>
            <a:r>
              <a:t>Perfil dos Respondentes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8000" y="1234800"/>
            <a:ext cx="9864000" cy="212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200" b="1">
                <a:solidFill>
                  <a:srgbClr val="1E637F"/>
                </a:solidFill>
                <a:latin typeface="Trebuchet MS"/>
              </a:defRPr>
            </a:pPr>
            <a:r>
              <a:t>Segmentação por Clínica Médica Cirúrgica 2</a:t>
            </a:r>
          </a:p>
        </p:txBody>
      </p:sp>
      <p:sp>
        <p:nvSpPr>
          <p:cNvPr id="5" name="Oval 4"/>
          <p:cNvSpPr/>
          <p:nvPr/>
        </p:nvSpPr>
        <p:spPr>
          <a:xfrm>
            <a:off x="180000" y="540000"/>
            <a:ext cx="10260000" cy="18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pic>
        <p:nvPicPr>
          <p:cNvPr id="6" name="Picture 5" descr="donut_char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000" y="2520000"/>
            <a:ext cx="3420000" cy="2160000"/>
          </a:xfrm>
          <a:prstGeom prst="rect">
            <a:avLst/>
          </a:prstGeom>
        </p:spPr>
      </p:pic>
      <p:pic>
        <p:nvPicPr>
          <p:cNvPr id="7" name="Picture 6" descr="donut_char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0000" y="2520000"/>
            <a:ext cx="3420000" cy="2160000"/>
          </a:xfrm>
          <a:prstGeom prst="rect">
            <a:avLst/>
          </a:prstGeom>
        </p:spPr>
      </p:pic>
      <p:pic>
        <p:nvPicPr>
          <p:cNvPr id="8" name="Picture 7" descr="donut_char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0000" y="2520000"/>
            <a:ext cx="3420000" cy="2160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